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9"/>
  </p:notesMasterIdLst>
  <p:sldIdLst>
    <p:sldId id="350" r:id="rId5"/>
    <p:sldId id="352" r:id="rId6"/>
    <p:sldId id="354" r:id="rId7"/>
    <p:sldId id="353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8CC5B-65F9-4BEF-8807-38FD92A2F9CE}" v="1" dt="2021-10-13T12:25:15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7"/>
    <p:restoredTop sz="94679"/>
  </p:normalViewPr>
  <p:slideViewPr>
    <p:cSldViewPr snapToGrid="0">
      <p:cViewPr varScale="1">
        <p:scale>
          <a:sx n="137" d="100"/>
          <a:sy n="137" d="100"/>
        </p:scale>
        <p:origin x="79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8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085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Biosafety…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we couldn’t do it… (everyone wants to film contagion)… but just isn’t safe…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Animals…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Ethical standards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6666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Biosafety…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we couldn’t do it… (everyone wants to film contagion)… but just isn’t safe…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Animals…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Ethical standards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7734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 (how much value, is it a feature or a 10 sec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soundbyte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news (harder to vet) I have a background on 4 continents…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(usually only when profile of researcher by pbs/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bbc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home country)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Documentary (harder to vet)… worked with Ken Burns… point is not all the same, do your background research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requests (usually a no)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Non-profit requests (blurry)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Sometimes non-profits 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it centered on work at Columbia?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2447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96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management.columbia.edu/content/applying-film-columbi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360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Management facilitates the following production types in conjunction with the Office of Communication and Public Affairs and the Campus Access Group: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Filming</a:t>
            </a:r>
          </a:p>
          <a:p>
            <a:pPr lvl="1"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Thesis filming will begin in early November 2021 with n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ew production protocols due to COVID-19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Commercial Productions</a:t>
            </a:r>
          </a:p>
          <a:p>
            <a:pPr lvl="1"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3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Motion Picture, Television Series, Documentaries, Commercials, Still Photography</a:t>
            </a:r>
          </a:p>
          <a:p>
            <a:pPr lvl="1"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3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Commercial Productions are not allowed on campus due to the COVID-19 pandemic.</a:t>
            </a:r>
            <a:endParaRPr lang="en-US" sz="1300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557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Commercial Media Productions Timing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indent="0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Commercial productions are recommended to film during Academic recesses.  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There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are no commercial productions permitted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at the beginning of the academic year (August 15 – October 15) or at the end of the academic year, through Commencement (April 1st – June 31).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7851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936091"/>
            <a:ext cx="8520600" cy="41245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Commercial Media Productions Reservations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indent="0">
              <a:buNone/>
            </a:pPr>
            <a:r>
              <a:rPr lang="en-US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Event Management reserves the following spaces on campus for any filming production:</a:t>
            </a: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	Outdoor Campus Locations</a:t>
            </a: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	Faculty House</a:t>
            </a: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	Lerner Hall</a:t>
            </a: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	Low Library</a:t>
            </a: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	Classrooms (non-academic)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Additionally, Event Management coordinates specialty location reservations for commercial productions in conjunction with the building managers.</a:t>
            </a:r>
          </a:p>
          <a:p>
            <a:pPr marL="114300" indent="0">
              <a:buNone/>
            </a:pP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3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All commercial and documentary productions are subject to location and support fees, based on the scope of work and campus locations.</a:t>
            </a:r>
            <a:endParaRPr lang="en-US" sz="13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097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697" y="915149"/>
            <a:ext cx="8520600" cy="41384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Commercial Production Guidelines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commercial productions must receive preliminary approval by the Office of Communications &amp; Public Affairs based on the scope, script and production details submitted to our office: </a:t>
            </a:r>
            <a:r>
              <a:rPr lang="en-US" sz="1600" dirty="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Commercial Film Application</a:t>
            </a:r>
            <a:r>
              <a:rPr lang="en-US" sz="1600" dirty="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production requires a technical walkthrough with Public Safety and Facilities prior to final approval.  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shooting on campus, a $5 million insurance certificate is required for the day(s) of the shoot.  Additionally, proof of worker's compensation insurance, automobile liability insurance and all risk property insurance must be provided.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signed contract and payment in full is required prior to accessing campus.</a:t>
            </a:r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208625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3987E9E08E44A82F681286D898F92" ma:contentTypeVersion="14" ma:contentTypeDescription="Create a new document." ma:contentTypeScope="" ma:versionID="c6bc24b22278d64ddd89ea2c91b5ae67">
  <xsd:schema xmlns:xsd="http://www.w3.org/2001/XMLSchema" xmlns:xs="http://www.w3.org/2001/XMLSchema" xmlns:p="http://schemas.microsoft.com/office/2006/metadata/properties" xmlns:ns3="ddbdaca7-c07f-433a-a605-2c87e4998062" xmlns:ns4="4702cf34-0331-4041-a91c-a8c616c460ae" targetNamespace="http://schemas.microsoft.com/office/2006/metadata/properties" ma:root="true" ma:fieldsID="6dd0d39ea767a5f5db061bce7ade88bf" ns3:_="" ns4:_="">
    <xsd:import namespace="ddbdaca7-c07f-433a-a605-2c87e4998062"/>
    <xsd:import namespace="4702cf34-0331-4041-a91c-a8c616c460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daca7-c07f-433a-a605-2c87e49980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2cf34-0331-4041-a91c-a8c616c460a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601E1-9D17-48C1-8C6E-F736333B4B3E}">
  <ds:schemaRefs>
    <ds:schemaRef ds:uri="http://purl.org/dc/dcmitype/"/>
    <ds:schemaRef ds:uri="4702cf34-0331-4041-a91c-a8c616c460a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ddbdaca7-c07f-433a-a605-2c87e4998062"/>
  </ds:schemaRefs>
</ds:datastoreItem>
</file>

<file path=customXml/itemProps2.xml><?xml version="1.0" encoding="utf-8"?>
<ds:datastoreItem xmlns:ds="http://schemas.openxmlformats.org/officeDocument/2006/customXml" ds:itemID="{6853E439-042A-407C-ACDF-2AA9002652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A382ED-9229-4470-91BE-8389BB858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bdaca7-c07f-433a-a605-2c87e4998062"/>
    <ds:schemaRef ds:uri="4702cf34-0331-4041-a91c-a8c616c460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2850</TotalTime>
  <Words>443</Words>
  <Application>Microsoft Office PowerPoint</Application>
  <PresentationFormat>On-screen Show (16:9)</PresentationFormat>
  <Paragraphs>68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Emerald Currie</dc:creator>
  <cp:lastModifiedBy>Emerald Currie</cp:lastModifiedBy>
  <cp:revision>127</cp:revision>
  <dcterms:modified xsi:type="dcterms:W3CDTF">2021-10-14T22:36:02Z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0x010100DDD3987E9E08E44A82F681286D898F92</vt:lpwstr>
  </property>
</Properties>
</file>